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0" d="100"/>
          <a:sy n="80" d="100"/>
        </p:scale>
        <p:origin x="306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2005416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3359251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3321472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2348377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1357970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2178012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2009847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2655305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3448424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2625299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035B244-BC31-40A9-B79A-755638317FA5}" type="datetimeFigureOut">
              <a:rPr kumimoji="1" lang="ja-JP" altLang="en-US" smtClean="0"/>
              <a:t>2023/11/2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393952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035B244-BC31-40A9-B79A-755638317FA5}" type="datetimeFigureOut">
              <a:rPr kumimoji="1" lang="ja-JP" altLang="en-US" smtClean="0"/>
              <a:t>2023/11/2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93383888-7A93-4DDB-85EC-7AF9FD1370BA}" type="slidenum">
              <a:rPr kumimoji="1" lang="ja-JP" altLang="en-US" smtClean="0"/>
              <a:t>‹#›</a:t>
            </a:fld>
            <a:endParaRPr kumimoji="1" lang="ja-JP" altLang="en-US"/>
          </a:p>
        </p:txBody>
      </p:sp>
    </p:spTree>
    <p:extLst>
      <p:ext uri="{BB962C8B-B14F-4D97-AF65-F5344CB8AC3E}">
        <p14:creationId xmlns:p14="http://schemas.microsoft.com/office/powerpoint/2010/main" val="9533956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036DB40-E566-0595-4FA4-EC0DC60DBA46}"/>
              </a:ext>
            </a:extLst>
          </p:cNvPr>
          <p:cNvSpPr txBox="1"/>
          <p:nvPr/>
        </p:nvSpPr>
        <p:spPr>
          <a:xfrm>
            <a:off x="547437" y="374159"/>
            <a:ext cx="5763126" cy="369332"/>
          </a:xfrm>
          <a:prstGeom prst="rect">
            <a:avLst/>
          </a:prstGeom>
          <a:noFill/>
          <a:ln>
            <a:solidFill>
              <a:schemeClr val="tx1"/>
            </a:solidFill>
          </a:ln>
        </p:spPr>
        <p:txBody>
          <a:bodyPr wrap="square" rtlCol="0">
            <a:spAutoFit/>
          </a:bodyPr>
          <a:lstStyle/>
          <a:p>
            <a:pPr algn="ctr"/>
            <a:r>
              <a:rPr kumimoji="1" lang="ja-JP" altLang="en-US" dirty="0">
                <a:latin typeface="メイリオ" panose="020B0604030504040204" pitchFamily="50" charset="-128"/>
                <a:ea typeface="メイリオ" panose="020B0604030504040204" pitchFamily="50" charset="-128"/>
              </a:rPr>
              <a:t>足場の組立て等特別教育についてよくあるご質問</a:t>
            </a:r>
          </a:p>
        </p:txBody>
      </p:sp>
      <p:sp>
        <p:nvSpPr>
          <p:cNvPr id="6" name="テキスト ボックス 5">
            <a:extLst>
              <a:ext uri="{FF2B5EF4-FFF2-40B4-BE49-F238E27FC236}">
                <a16:creationId xmlns:a16="http://schemas.microsoft.com/office/drawing/2014/main" id="{E5107F32-0B17-A56E-4EFA-6C18DFE5EC1D}"/>
              </a:ext>
            </a:extLst>
          </p:cNvPr>
          <p:cNvSpPr txBox="1"/>
          <p:nvPr/>
        </p:nvSpPr>
        <p:spPr>
          <a:xfrm>
            <a:off x="481265" y="882190"/>
            <a:ext cx="5763126" cy="261610"/>
          </a:xfrm>
          <a:prstGeom prst="rect">
            <a:avLst/>
          </a:prstGeom>
          <a:noFill/>
        </p:spPr>
        <p:txBody>
          <a:bodyPr wrap="square" rtlCol="0">
            <a:spAutoFit/>
          </a:bodyPr>
          <a:lstStyle/>
          <a:p>
            <a:r>
              <a:rPr lang="en-US" altLang="ja-JP" sz="1100" b="1" i="0" dirty="0">
                <a:effectLst/>
                <a:latin typeface="メイリオ" panose="020B0604030504040204" pitchFamily="50" charset="-128"/>
                <a:ea typeface="メイリオ" panose="020B0604030504040204" pitchFamily="50" charset="-128"/>
              </a:rPr>
              <a:t>【Q1】</a:t>
            </a:r>
            <a:r>
              <a:rPr lang="ja-JP" altLang="en-US" sz="1100" i="0" dirty="0">
                <a:effectLst/>
                <a:latin typeface="メイリオ" panose="020B0604030504040204" pitchFamily="50" charset="-128"/>
                <a:ea typeface="メイリオ" panose="020B0604030504040204" pitchFamily="50" charset="-128"/>
              </a:rPr>
              <a:t>社内で行うにあたり特別教育の講師は資格が必要ですか？</a:t>
            </a:r>
            <a:endParaRPr kumimoji="1" lang="ja-JP" altLang="en-US" sz="1100" dirty="0"/>
          </a:p>
        </p:txBody>
      </p:sp>
      <p:sp>
        <p:nvSpPr>
          <p:cNvPr id="7" name="テキスト ボックス 6">
            <a:extLst>
              <a:ext uri="{FF2B5EF4-FFF2-40B4-BE49-F238E27FC236}">
                <a16:creationId xmlns:a16="http://schemas.microsoft.com/office/drawing/2014/main" id="{7FA2A279-1F8A-CE38-4874-B1E2E839BB0F}"/>
              </a:ext>
            </a:extLst>
          </p:cNvPr>
          <p:cNvSpPr txBox="1"/>
          <p:nvPr/>
        </p:nvSpPr>
        <p:spPr>
          <a:xfrm>
            <a:off x="481265" y="1093180"/>
            <a:ext cx="5642810" cy="1277273"/>
          </a:xfrm>
          <a:prstGeom prst="rect">
            <a:avLst/>
          </a:prstGeom>
          <a:noFill/>
        </p:spPr>
        <p:txBody>
          <a:bodyPr wrap="square" rtlCol="0">
            <a:spAutoFit/>
          </a:bodyPr>
          <a:lstStyle/>
          <a:p>
            <a:r>
              <a:rPr lang="en-US" altLang="ja-JP" sz="1100" b="1" i="0" dirty="0">
                <a:effectLst/>
                <a:latin typeface="メイリオ" panose="020B0604030504040204" pitchFamily="50" charset="-128"/>
                <a:ea typeface="メイリオ" panose="020B0604030504040204" pitchFamily="50" charset="-128"/>
              </a:rPr>
              <a:t>【A1】</a:t>
            </a:r>
            <a:r>
              <a:rPr lang="ja-JP" altLang="en-US" sz="1100" i="0" dirty="0">
                <a:effectLst/>
                <a:latin typeface="メイリオ" panose="020B0604030504040204" pitchFamily="50" charset="-128"/>
                <a:ea typeface="メイリオ" panose="020B0604030504040204" pitchFamily="50" charset="-128"/>
              </a:rPr>
              <a:t>特別教育の講師についての資格要件は定められていませんが、講師になる人は</a:t>
            </a:r>
            <a:endParaRPr lang="en-US" altLang="ja-JP" sz="1100" i="0" dirty="0">
              <a:effectLst/>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          </a:t>
            </a:r>
            <a:r>
              <a:rPr lang="ja-JP" altLang="en-US" sz="1100" i="0" dirty="0">
                <a:effectLst/>
                <a:latin typeface="メイリオ" panose="020B0604030504040204" pitchFamily="50" charset="-128"/>
                <a:ea typeface="メイリオ" panose="020B0604030504040204" pitchFamily="50" charset="-128"/>
              </a:rPr>
              <a:t>教習科目について十分な知識、経験が必要です</a:t>
            </a:r>
            <a:br>
              <a:rPr lang="ja-JP" altLang="en-US" sz="1100" b="1" i="0" dirty="0">
                <a:effectLst/>
                <a:latin typeface="メイリオ" panose="020B0604030504040204" pitchFamily="50" charset="-128"/>
                <a:ea typeface="メイリオ" panose="020B0604030504040204" pitchFamily="50" charset="-128"/>
              </a:rPr>
            </a:br>
            <a:r>
              <a:rPr lang="en-US" altLang="ja-JP" sz="1100" b="1" dirty="0">
                <a:latin typeface="メイリオ" panose="020B0604030504040204" pitchFamily="50" charset="-128"/>
                <a:ea typeface="メイリオ" panose="020B0604030504040204" pitchFamily="50" charset="-128"/>
              </a:rPr>
              <a:t>        </a:t>
            </a:r>
            <a:r>
              <a:rPr lang="ja-JP" altLang="en-US" sz="1100" b="1" dirty="0">
                <a:latin typeface="メイリオ" panose="020B0604030504040204" pitchFamily="50" charset="-128"/>
                <a:ea typeface="メイリオ" panose="020B0604030504040204" pitchFamily="50" charset="-128"/>
              </a:rPr>
              <a:t>  </a:t>
            </a:r>
            <a:r>
              <a:rPr lang="ja-JP" altLang="en-US" sz="1100" b="0" i="0" dirty="0">
                <a:effectLst/>
                <a:latin typeface="メイリオ" panose="020B0604030504040204" pitchFamily="50" charset="-128"/>
                <a:ea typeface="メイリオ" panose="020B0604030504040204" pitchFamily="50" charset="-128"/>
              </a:rPr>
              <a:t>特別教育の講師の資格について「昭和４８年３月１９日　基発第１４５号」で　</a:t>
            </a:r>
            <a:endParaRPr lang="en-US" altLang="ja-JP" sz="1100" b="0" i="0" dirty="0">
              <a:effectLst/>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　　　 </a:t>
            </a:r>
            <a:r>
              <a:rPr lang="ja-JP" altLang="en-US" sz="1100" b="0" i="0" dirty="0">
                <a:effectLst/>
                <a:latin typeface="メイリオ" panose="020B0604030504040204" pitchFamily="50" charset="-128"/>
                <a:ea typeface="メイリオ" panose="020B0604030504040204" pitchFamily="50" charset="-128"/>
              </a:rPr>
              <a:t>質疑が示されています。質疑によると、「特別教育の講師についての資格</a:t>
            </a:r>
            <a:r>
              <a:rPr lang="ja-JP" altLang="en-US" sz="1100" dirty="0">
                <a:latin typeface="メイリオ" panose="020B0604030504040204" pitchFamily="50" charset="-128"/>
                <a:ea typeface="メイリオ" panose="020B0604030504040204" pitchFamily="50" charset="-128"/>
              </a:rPr>
              <a:t>要件</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　　　 は</a:t>
            </a:r>
            <a:r>
              <a:rPr lang="ja-JP" altLang="en-US" sz="1100" b="0" i="0" dirty="0">
                <a:effectLst/>
                <a:latin typeface="メイリオ" panose="020B0604030504040204" pitchFamily="50" charset="-128"/>
                <a:ea typeface="メイリオ" panose="020B0604030504040204" pitchFamily="50" charset="-128"/>
              </a:rPr>
              <a:t>定められていないが、教習科目について十分な知識、経験を有する者でなけ</a:t>
            </a:r>
            <a:endParaRPr lang="en-US" altLang="ja-JP" sz="1100" b="0" i="0" dirty="0">
              <a:effectLst/>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          </a:t>
            </a:r>
            <a:r>
              <a:rPr lang="ja-JP" altLang="en-US" sz="1100" b="0" i="0" dirty="0">
                <a:effectLst/>
                <a:latin typeface="メイリオ" panose="020B0604030504040204" pitchFamily="50" charset="-128"/>
                <a:ea typeface="メイリオ" panose="020B0604030504040204" pitchFamily="50" charset="-128"/>
              </a:rPr>
              <a:t>ればならないことは当然である」とされています。</a:t>
            </a:r>
            <a:br>
              <a:rPr lang="ja-JP" altLang="en-US" sz="1100" b="0" i="0" dirty="0">
                <a:effectLst/>
                <a:latin typeface="メイリオ" panose="020B0604030504040204" pitchFamily="50" charset="-128"/>
                <a:ea typeface="メイリオ" panose="020B0604030504040204" pitchFamily="50" charset="-128"/>
              </a:rPr>
            </a:br>
            <a:endParaRPr kumimoji="1" lang="ja-JP" altLang="en-US" sz="1100" dirty="0"/>
          </a:p>
        </p:txBody>
      </p:sp>
      <p:sp>
        <p:nvSpPr>
          <p:cNvPr id="8" name="テキスト ボックス 7">
            <a:extLst>
              <a:ext uri="{FF2B5EF4-FFF2-40B4-BE49-F238E27FC236}">
                <a16:creationId xmlns:a16="http://schemas.microsoft.com/office/drawing/2014/main" id="{F67671ED-A747-FB6E-8C51-D7BC3BC70497}"/>
              </a:ext>
            </a:extLst>
          </p:cNvPr>
          <p:cNvSpPr txBox="1"/>
          <p:nvPr/>
        </p:nvSpPr>
        <p:spPr>
          <a:xfrm>
            <a:off x="445169" y="2257164"/>
            <a:ext cx="5763126" cy="430887"/>
          </a:xfrm>
          <a:prstGeom prst="rect">
            <a:avLst/>
          </a:prstGeom>
          <a:noFill/>
        </p:spPr>
        <p:txBody>
          <a:bodyPr wrap="square" rtlCol="0">
            <a:spAutoFit/>
          </a:bodyPr>
          <a:lstStyle/>
          <a:p>
            <a:r>
              <a:rPr lang="en-US" altLang="ja-JP" sz="1100" b="1" i="0" dirty="0">
                <a:effectLst/>
                <a:latin typeface="メイリオ" panose="020B0604030504040204" pitchFamily="50" charset="-128"/>
                <a:ea typeface="メイリオ" panose="020B0604030504040204" pitchFamily="50" charset="-128"/>
              </a:rPr>
              <a:t>【Q2】</a:t>
            </a:r>
            <a:r>
              <a:rPr lang="ja-JP" altLang="en-US" sz="1100" i="0" dirty="0">
                <a:effectLst/>
                <a:latin typeface="メイリオ" panose="020B0604030504040204" pitchFamily="50" charset="-128"/>
                <a:ea typeface="メイリオ" panose="020B0604030504040204" pitchFamily="50" charset="-128"/>
              </a:rPr>
              <a:t>どのような講習を行えばいいですか？</a:t>
            </a:r>
            <a:br>
              <a:rPr lang="ja-JP" altLang="en-US" sz="1100" b="1" i="0" dirty="0">
                <a:effectLst/>
                <a:latin typeface="メイリオ" panose="020B0604030504040204" pitchFamily="50" charset="-128"/>
                <a:ea typeface="メイリオ" panose="020B0604030504040204" pitchFamily="50" charset="-128"/>
              </a:rPr>
            </a:br>
            <a:endParaRPr kumimoji="1" lang="ja-JP" altLang="en-US" sz="1100" dirty="0"/>
          </a:p>
        </p:txBody>
      </p:sp>
      <p:sp>
        <p:nvSpPr>
          <p:cNvPr id="9" name="テキスト ボックス 8">
            <a:extLst>
              <a:ext uri="{FF2B5EF4-FFF2-40B4-BE49-F238E27FC236}">
                <a16:creationId xmlns:a16="http://schemas.microsoft.com/office/drawing/2014/main" id="{1A7CE25F-C50F-5843-2772-1F9C9AC3CB1A}"/>
              </a:ext>
            </a:extLst>
          </p:cNvPr>
          <p:cNvSpPr txBox="1"/>
          <p:nvPr/>
        </p:nvSpPr>
        <p:spPr>
          <a:xfrm>
            <a:off x="445169" y="2483742"/>
            <a:ext cx="5642810" cy="553998"/>
          </a:xfrm>
          <a:prstGeom prst="rect">
            <a:avLst/>
          </a:prstGeom>
          <a:noFill/>
        </p:spPr>
        <p:txBody>
          <a:bodyPr wrap="square" rtlCol="0">
            <a:spAutoFit/>
          </a:bodyPr>
          <a:lstStyle/>
          <a:p>
            <a:r>
              <a:rPr lang="en-US" altLang="ja-JP" sz="1100" b="1" i="0" dirty="0">
                <a:effectLst/>
                <a:latin typeface="メイリオ" panose="020B0604030504040204" pitchFamily="50" charset="-128"/>
                <a:ea typeface="メイリオ" panose="020B0604030504040204" pitchFamily="50" charset="-128"/>
              </a:rPr>
              <a:t>【A2】</a:t>
            </a:r>
            <a:r>
              <a:rPr lang="ja-JP" altLang="en-US" sz="1100" i="0" dirty="0">
                <a:solidFill>
                  <a:srgbClr val="11181D"/>
                </a:solidFill>
                <a:effectLst/>
                <a:latin typeface="メイリオ" panose="020B0604030504040204" pitchFamily="50" charset="-128"/>
                <a:ea typeface="メイリオ" panose="020B0604030504040204" pitchFamily="50" charset="-128"/>
              </a:rPr>
              <a:t>学科講習科目は全</a:t>
            </a:r>
            <a:r>
              <a:rPr lang="en-US" altLang="ja-JP" sz="1100" i="0" dirty="0">
                <a:solidFill>
                  <a:srgbClr val="11181D"/>
                </a:solidFill>
                <a:effectLst/>
                <a:latin typeface="メイリオ" panose="020B0604030504040204" pitchFamily="50" charset="-128"/>
                <a:ea typeface="メイリオ" panose="020B0604030504040204" pitchFamily="50" charset="-128"/>
              </a:rPr>
              <a:t>4</a:t>
            </a:r>
            <a:r>
              <a:rPr lang="ja-JP" altLang="en-US" sz="1100" i="0" dirty="0">
                <a:solidFill>
                  <a:srgbClr val="11181D"/>
                </a:solidFill>
                <a:effectLst/>
                <a:latin typeface="メイリオ" panose="020B0604030504040204" pitchFamily="50" charset="-128"/>
                <a:ea typeface="メイリオ" panose="020B0604030504040204" pitchFamily="50" charset="-128"/>
              </a:rPr>
              <a:t>種類あり、合計で</a:t>
            </a:r>
            <a:r>
              <a:rPr lang="en-US" altLang="ja-JP" sz="1100" i="0" dirty="0">
                <a:solidFill>
                  <a:srgbClr val="11181D"/>
                </a:solidFill>
                <a:effectLst/>
                <a:latin typeface="メイリオ" panose="020B0604030504040204" pitchFamily="50" charset="-128"/>
                <a:ea typeface="メイリオ" panose="020B0604030504040204" pitchFamily="50" charset="-128"/>
              </a:rPr>
              <a:t>6</a:t>
            </a:r>
            <a:r>
              <a:rPr lang="ja-JP" altLang="en-US" sz="1100" i="0" dirty="0">
                <a:solidFill>
                  <a:srgbClr val="11181D"/>
                </a:solidFill>
                <a:effectLst/>
                <a:latin typeface="メイリオ" panose="020B0604030504040204" pitchFamily="50" charset="-128"/>
                <a:ea typeface="メイリオ" panose="020B0604030504040204" pitchFamily="50" charset="-128"/>
              </a:rPr>
              <a:t>時間になります。</a:t>
            </a:r>
            <a:endParaRPr kumimoji="1" lang="en-US" altLang="ja-JP" sz="1100" dirty="0">
              <a:latin typeface="メイリオ" panose="020B0604030504040204" pitchFamily="50" charset="-128"/>
              <a:ea typeface="メイリオ" panose="020B0604030504040204" pitchFamily="50" charset="-128"/>
            </a:endParaRPr>
          </a:p>
          <a:p>
            <a:endParaRPr kumimoji="1" lang="ja-JP" altLang="en-US" dirty="0"/>
          </a:p>
        </p:txBody>
      </p:sp>
      <p:graphicFrame>
        <p:nvGraphicFramePr>
          <p:cNvPr id="12" name="表 12">
            <a:extLst>
              <a:ext uri="{FF2B5EF4-FFF2-40B4-BE49-F238E27FC236}">
                <a16:creationId xmlns:a16="http://schemas.microsoft.com/office/drawing/2014/main" id="{5020D2E2-9766-0755-E985-90652DCEF60F}"/>
              </a:ext>
            </a:extLst>
          </p:cNvPr>
          <p:cNvGraphicFramePr>
            <a:graphicFrameLocks noGrp="1"/>
          </p:cNvGraphicFramePr>
          <p:nvPr>
            <p:extLst>
              <p:ext uri="{D42A27DB-BD31-4B8C-83A1-F6EECF244321}">
                <p14:modId xmlns:p14="http://schemas.microsoft.com/office/powerpoint/2010/main" val="4196613908"/>
              </p:ext>
            </p:extLst>
          </p:nvPr>
        </p:nvGraphicFramePr>
        <p:xfrm>
          <a:off x="547437" y="2756920"/>
          <a:ext cx="5763125" cy="3182620"/>
        </p:xfrm>
        <a:graphic>
          <a:graphicData uri="http://schemas.openxmlformats.org/drawingml/2006/table">
            <a:tbl>
              <a:tblPr firstRow="1" bandRow="1">
                <a:tableStyleId>{5C22544A-7EE6-4342-B048-85BDC9FD1C3A}</a:tableStyleId>
              </a:tblPr>
              <a:tblGrid>
                <a:gridCol w="1913003">
                  <a:extLst>
                    <a:ext uri="{9D8B030D-6E8A-4147-A177-3AD203B41FA5}">
                      <a16:colId xmlns:a16="http://schemas.microsoft.com/office/drawing/2014/main" val="1398570705"/>
                    </a:ext>
                  </a:extLst>
                </a:gridCol>
                <a:gridCol w="2827439">
                  <a:extLst>
                    <a:ext uri="{9D8B030D-6E8A-4147-A177-3AD203B41FA5}">
                      <a16:colId xmlns:a16="http://schemas.microsoft.com/office/drawing/2014/main" val="3419065502"/>
                    </a:ext>
                  </a:extLst>
                </a:gridCol>
                <a:gridCol w="1022683">
                  <a:extLst>
                    <a:ext uri="{9D8B030D-6E8A-4147-A177-3AD203B41FA5}">
                      <a16:colId xmlns:a16="http://schemas.microsoft.com/office/drawing/2014/main" val="1907787946"/>
                    </a:ext>
                  </a:extLst>
                </a:gridCol>
              </a:tblGrid>
              <a:tr h="370840">
                <a:tc>
                  <a:txBody>
                    <a:bodyPr/>
                    <a:lstStyle/>
                    <a:p>
                      <a:r>
                        <a:rPr kumimoji="1" lang="ja-JP" altLang="en-US" dirty="0">
                          <a:latin typeface="メイリオ" panose="020B0604030504040204" pitchFamily="50" charset="-128"/>
                          <a:ea typeface="メイリオ" panose="020B0604030504040204" pitchFamily="50" charset="-128"/>
                        </a:rPr>
                        <a:t>科　目</a:t>
                      </a:r>
                    </a:p>
                  </a:txBody>
                  <a:tcPr/>
                </a:tc>
                <a:tc>
                  <a:txBody>
                    <a:bodyPr/>
                    <a:lstStyle/>
                    <a:p>
                      <a:r>
                        <a:rPr kumimoji="1" lang="ja-JP" altLang="en-US" dirty="0">
                          <a:latin typeface="メイリオ" panose="020B0604030504040204" pitchFamily="50" charset="-128"/>
                          <a:ea typeface="メイリオ" panose="020B0604030504040204" pitchFamily="50" charset="-128"/>
                        </a:rPr>
                        <a:t>範　囲</a:t>
                      </a:r>
                    </a:p>
                  </a:txBody>
                  <a:tcPr/>
                </a:tc>
                <a:tc>
                  <a:txBody>
                    <a:bodyPr/>
                    <a:lstStyle/>
                    <a:p>
                      <a:r>
                        <a:rPr kumimoji="1" lang="ja-JP" altLang="en-US" dirty="0">
                          <a:latin typeface="メイリオ" panose="020B0604030504040204" pitchFamily="50" charset="-128"/>
                          <a:ea typeface="メイリオ" panose="020B0604030504040204" pitchFamily="50" charset="-128"/>
                        </a:rPr>
                        <a:t>時　間</a:t>
                      </a:r>
                    </a:p>
                  </a:txBody>
                  <a:tcPr/>
                </a:tc>
                <a:extLst>
                  <a:ext uri="{0D108BD9-81ED-4DB2-BD59-A6C34878D82A}">
                    <a16:rowId xmlns:a16="http://schemas.microsoft.com/office/drawing/2014/main" val="2805746607"/>
                  </a:ext>
                </a:extLst>
              </a:tr>
              <a:tr h="370840">
                <a:tc>
                  <a:txBody>
                    <a:bodyPr/>
                    <a:lstStyle/>
                    <a:p>
                      <a:r>
                        <a:rPr kumimoji="1" lang="ja-JP" altLang="en-US" sz="1100" dirty="0">
                          <a:latin typeface="メイリオ" panose="020B0604030504040204" pitchFamily="50" charset="-128"/>
                          <a:ea typeface="メイリオ" panose="020B0604030504040204" pitchFamily="50" charset="-128"/>
                        </a:rPr>
                        <a:t>足場作業に関する知識 </a:t>
                      </a:r>
                      <a:endParaRPr kumimoji="1" lang="ja-JP" altLang="en-US" sz="11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050" dirty="0">
                          <a:latin typeface="メイリオ" panose="020B0604030504040204" pitchFamily="50" charset="-128"/>
                          <a:ea typeface="メイリオ" panose="020B0604030504040204" pitchFamily="50" charset="-128"/>
                        </a:rPr>
                        <a:t>足場の種類、材料、構造及び組立図 足場の組立て、解体及び変更の作業の 方法 点検及び補修 登り桟橋、朝顔等の構造並びにこれらの組立て、解体 及び変更の作業の方法</a:t>
                      </a:r>
                      <a:endParaRPr kumimoji="1" lang="ja-JP" altLang="en-US" sz="1050" dirty="0">
                        <a:latin typeface="メイリオ" panose="020B0604030504040204" pitchFamily="50" charset="-128"/>
                        <a:ea typeface="メイリオ" panose="020B0604030504040204" pitchFamily="50" charset="-128"/>
                      </a:endParaRPr>
                    </a:p>
                    <a:p>
                      <a:endParaRPr kumimoji="1" lang="ja-JP" altLang="en-US" sz="1050" dirty="0"/>
                    </a:p>
                  </a:txBody>
                  <a:tcPr/>
                </a:tc>
                <a:tc>
                  <a:txBody>
                    <a:bodyPr/>
                    <a:lstStyle/>
                    <a:p>
                      <a:r>
                        <a:rPr kumimoji="1" lang="ja-JP" altLang="en-US" sz="1100" dirty="0">
                          <a:latin typeface="メイリオ" panose="020B0604030504040204" pitchFamily="50" charset="-128"/>
                          <a:ea typeface="メイリオ" panose="020B0604030504040204" pitchFamily="50" charset="-128"/>
                        </a:rPr>
                        <a:t>３時間</a:t>
                      </a:r>
                      <a:endParaRPr kumimoji="1" lang="ja-JP" altLang="en-US" sz="1100" dirty="0"/>
                    </a:p>
                  </a:txBody>
                  <a:tcPr/>
                </a:tc>
                <a:extLst>
                  <a:ext uri="{0D108BD9-81ED-4DB2-BD59-A6C34878D82A}">
                    <a16:rowId xmlns:a16="http://schemas.microsoft.com/office/drawing/2014/main" val="1890943513"/>
                  </a:ext>
                </a:extLst>
              </a:tr>
              <a:tr h="370840">
                <a:tc>
                  <a:txBody>
                    <a:bodyPr/>
                    <a:lstStyle/>
                    <a:p>
                      <a:r>
                        <a:rPr kumimoji="1" lang="ja-JP" altLang="en-US" sz="1100" dirty="0">
                          <a:latin typeface="メイリオ" panose="020B0604030504040204" pitchFamily="50" charset="-128"/>
                          <a:ea typeface="メイリオ" panose="020B0604030504040204" pitchFamily="50" charset="-128"/>
                        </a:rPr>
                        <a:t>工事用設備、機械、器具、作業環境等の知識 </a:t>
                      </a:r>
                      <a:endParaRPr kumimoji="1" lang="ja-JP" altLang="en-US" sz="1100" dirty="0"/>
                    </a:p>
                  </a:txBody>
                  <a:tcPr/>
                </a:tc>
                <a:tc>
                  <a:txBody>
                    <a:bodyPr/>
                    <a:lstStyle/>
                    <a:p>
                      <a:r>
                        <a:rPr lang="ja-JP" altLang="en-US" sz="1050" dirty="0">
                          <a:latin typeface="メイリオ" panose="020B0604030504040204" pitchFamily="50" charset="-128"/>
                          <a:ea typeface="メイリオ" panose="020B0604030504040204" pitchFamily="50" charset="-128"/>
                        </a:rPr>
                        <a:t>工事用設備及び機械の取扱い 器具及び工具 悪天候時における作業の方法</a:t>
                      </a:r>
                      <a:endParaRPr kumimoji="1" lang="ja-JP" altLang="en-US" sz="1050" dirty="0">
                        <a:latin typeface="メイリオ" panose="020B0604030504040204" pitchFamily="50" charset="-128"/>
                        <a:ea typeface="メイリオ" panose="020B0604030504040204" pitchFamily="50" charset="-128"/>
                      </a:endParaRPr>
                    </a:p>
                    <a:p>
                      <a:endParaRPr kumimoji="1" lang="ja-JP" altLang="en-US" sz="1050" dirty="0"/>
                    </a:p>
                  </a:txBody>
                  <a:tcPr/>
                </a:tc>
                <a:tc>
                  <a:txBody>
                    <a:bodyPr/>
                    <a:lstStyle/>
                    <a:p>
                      <a:r>
                        <a:rPr kumimoji="1" lang="ja-JP" altLang="en-US" sz="1100" dirty="0">
                          <a:latin typeface="メイリオ" panose="020B0604030504040204" pitchFamily="50" charset="-128"/>
                          <a:ea typeface="メイリオ" panose="020B0604030504040204" pitchFamily="50" charset="-128"/>
                        </a:rPr>
                        <a:t>３０分</a:t>
                      </a:r>
                      <a:endParaRPr kumimoji="1" lang="ja-JP" altLang="en-US" sz="1100" dirty="0"/>
                    </a:p>
                  </a:txBody>
                  <a:tcPr/>
                </a:tc>
                <a:extLst>
                  <a:ext uri="{0D108BD9-81ED-4DB2-BD59-A6C34878D82A}">
                    <a16:rowId xmlns:a16="http://schemas.microsoft.com/office/drawing/2014/main" val="3406899103"/>
                  </a:ext>
                </a:extLst>
              </a:tr>
              <a:tr h="370840">
                <a:tc>
                  <a:txBody>
                    <a:bodyPr/>
                    <a:lstStyle/>
                    <a:p>
                      <a:r>
                        <a:rPr kumimoji="1" lang="ja-JP" altLang="en-US" sz="1100" dirty="0">
                          <a:latin typeface="メイリオ" panose="020B0604030504040204" pitchFamily="50" charset="-128"/>
                          <a:ea typeface="メイリオ" panose="020B0604030504040204" pitchFamily="50" charset="-128"/>
                        </a:rPr>
                        <a:t>労働災害の防止について</a:t>
                      </a:r>
                      <a:endParaRPr kumimoji="1" lang="ja-JP" altLang="en-US" sz="11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050" dirty="0">
                          <a:latin typeface="メイリオ" panose="020B0604030504040204" pitchFamily="50" charset="-128"/>
                          <a:ea typeface="メイリオ" panose="020B0604030504040204" pitchFamily="50" charset="-128"/>
                        </a:rPr>
                        <a:t>墜落防止のための設備 落下物による危険防止のための措置 保護具の使用 方法及び保守点検の方法 感電防止のための措置 その他作業に伴う災害及 びその防止方法 </a:t>
                      </a:r>
                      <a:endParaRPr kumimoji="1" lang="ja-JP" altLang="en-US" sz="1050" dirty="0">
                        <a:latin typeface="メイリオ" panose="020B0604030504040204" pitchFamily="50" charset="-128"/>
                        <a:ea typeface="メイリオ" panose="020B0604030504040204" pitchFamily="50" charset="-128"/>
                      </a:endParaRPr>
                    </a:p>
                    <a:p>
                      <a:endParaRPr kumimoji="1" lang="ja-JP" altLang="en-US" sz="1050" dirty="0"/>
                    </a:p>
                  </a:txBody>
                  <a:tcPr/>
                </a:tc>
                <a:tc>
                  <a:txBody>
                    <a:bodyPr/>
                    <a:lstStyle/>
                    <a:p>
                      <a:r>
                        <a:rPr kumimoji="1" lang="ja-JP" altLang="en-US" sz="1100" dirty="0">
                          <a:latin typeface="メイリオ" panose="020B0604030504040204" pitchFamily="50" charset="-128"/>
                          <a:ea typeface="メイリオ" panose="020B0604030504040204" pitchFamily="50" charset="-128"/>
                        </a:rPr>
                        <a:t>１時間３０分</a:t>
                      </a:r>
                      <a:endParaRPr kumimoji="1" lang="ja-JP" altLang="en-US" sz="1100" dirty="0"/>
                    </a:p>
                  </a:txBody>
                  <a:tcPr/>
                </a:tc>
                <a:extLst>
                  <a:ext uri="{0D108BD9-81ED-4DB2-BD59-A6C34878D82A}">
                    <a16:rowId xmlns:a16="http://schemas.microsoft.com/office/drawing/2014/main" val="3026858467"/>
                  </a:ext>
                </a:extLst>
              </a:tr>
              <a:tr h="370840">
                <a:tc>
                  <a:txBody>
                    <a:bodyPr/>
                    <a:lstStyle/>
                    <a:p>
                      <a:r>
                        <a:rPr kumimoji="1" lang="ja-JP" altLang="en-US" sz="1100" dirty="0">
                          <a:latin typeface="メイリオ" panose="020B0604030504040204" pitchFamily="50" charset="-128"/>
                          <a:ea typeface="メイリオ" panose="020B0604030504040204" pitchFamily="50" charset="-128"/>
                        </a:rPr>
                        <a:t>関係法令 </a:t>
                      </a:r>
                      <a:endParaRPr kumimoji="1" lang="ja-JP" altLang="en-US" sz="11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050" dirty="0">
                          <a:latin typeface="メイリオ" panose="020B0604030504040204" pitchFamily="50" charset="-128"/>
                          <a:ea typeface="メイリオ" panose="020B0604030504040204" pitchFamily="50" charset="-128"/>
                        </a:rPr>
                        <a:t>法、令及び安衛則中の関係条項</a:t>
                      </a:r>
                      <a:endParaRPr kumimoji="1" lang="ja-JP" altLang="en-US" sz="1050" dirty="0">
                        <a:latin typeface="メイリオ" panose="020B0604030504040204" pitchFamily="50" charset="-128"/>
                        <a:ea typeface="メイリオ" panose="020B0604030504040204" pitchFamily="50" charset="-128"/>
                      </a:endParaRPr>
                    </a:p>
                    <a:p>
                      <a:endParaRPr kumimoji="1" lang="ja-JP" altLang="en-US" dirty="0"/>
                    </a:p>
                  </a:txBody>
                  <a:tcPr/>
                </a:tc>
                <a:tc>
                  <a:txBody>
                    <a:bodyPr/>
                    <a:lstStyle/>
                    <a:p>
                      <a:r>
                        <a:rPr kumimoji="1" lang="ja-JP" altLang="en-US" sz="1100" dirty="0">
                          <a:latin typeface="メイリオ" panose="020B0604030504040204" pitchFamily="50" charset="-128"/>
                          <a:ea typeface="メイリオ" panose="020B0604030504040204" pitchFamily="50" charset="-128"/>
                        </a:rPr>
                        <a:t>１時間</a:t>
                      </a:r>
                      <a:endParaRPr kumimoji="1" lang="ja-JP" altLang="en-US" sz="1100" dirty="0"/>
                    </a:p>
                  </a:txBody>
                  <a:tcPr/>
                </a:tc>
                <a:extLst>
                  <a:ext uri="{0D108BD9-81ED-4DB2-BD59-A6C34878D82A}">
                    <a16:rowId xmlns:a16="http://schemas.microsoft.com/office/drawing/2014/main" val="1776193472"/>
                  </a:ext>
                </a:extLst>
              </a:tr>
            </a:tbl>
          </a:graphicData>
        </a:graphic>
      </p:graphicFrame>
      <p:sp>
        <p:nvSpPr>
          <p:cNvPr id="13" name="テキスト ボックス 12">
            <a:extLst>
              <a:ext uri="{FF2B5EF4-FFF2-40B4-BE49-F238E27FC236}">
                <a16:creationId xmlns:a16="http://schemas.microsoft.com/office/drawing/2014/main" id="{4700FD01-2666-7C88-FC38-AECC59D9D866}"/>
              </a:ext>
            </a:extLst>
          </p:cNvPr>
          <p:cNvSpPr txBox="1"/>
          <p:nvPr/>
        </p:nvSpPr>
        <p:spPr>
          <a:xfrm>
            <a:off x="481265" y="6084708"/>
            <a:ext cx="5763126" cy="430887"/>
          </a:xfrm>
          <a:prstGeom prst="rect">
            <a:avLst/>
          </a:prstGeom>
          <a:noFill/>
        </p:spPr>
        <p:txBody>
          <a:bodyPr wrap="square" rtlCol="0">
            <a:spAutoFit/>
          </a:bodyPr>
          <a:lstStyle/>
          <a:p>
            <a:r>
              <a:rPr lang="en-US" altLang="ja-JP" sz="1100" b="1" i="0" dirty="0">
                <a:effectLst/>
                <a:latin typeface="メイリオ" panose="020B0604030504040204" pitchFamily="50" charset="-128"/>
                <a:ea typeface="メイリオ" panose="020B0604030504040204" pitchFamily="50" charset="-128"/>
              </a:rPr>
              <a:t>【Q3】</a:t>
            </a:r>
            <a:r>
              <a:rPr lang="ja-JP" altLang="en-US" sz="1100" i="0" dirty="0">
                <a:effectLst/>
                <a:latin typeface="メイリオ" panose="020B0604030504040204" pitchFamily="50" charset="-128"/>
                <a:ea typeface="メイリオ" panose="020B0604030504040204" pitchFamily="50" charset="-128"/>
              </a:rPr>
              <a:t>テキストの販売はありますか？</a:t>
            </a:r>
            <a:br>
              <a:rPr lang="ja-JP" altLang="en-US" sz="1100" i="0" dirty="0">
                <a:effectLst/>
                <a:latin typeface="メイリオ" panose="020B0604030504040204" pitchFamily="50" charset="-128"/>
                <a:ea typeface="メイリオ" panose="020B0604030504040204" pitchFamily="50" charset="-128"/>
              </a:rPr>
            </a:br>
            <a:endParaRPr kumimoji="1" lang="ja-JP" altLang="en-US" sz="1100" dirty="0"/>
          </a:p>
        </p:txBody>
      </p:sp>
      <p:sp>
        <p:nvSpPr>
          <p:cNvPr id="14" name="テキスト ボックス 13">
            <a:extLst>
              <a:ext uri="{FF2B5EF4-FFF2-40B4-BE49-F238E27FC236}">
                <a16:creationId xmlns:a16="http://schemas.microsoft.com/office/drawing/2014/main" id="{9CB82D79-47F8-F15D-0DB2-08D1BDB07899}"/>
              </a:ext>
            </a:extLst>
          </p:cNvPr>
          <p:cNvSpPr txBox="1"/>
          <p:nvPr/>
        </p:nvSpPr>
        <p:spPr>
          <a:xfrm>
            <a:off x="481265" y="6290397"/>
            <a:ext cx="5642810" cy="707886"/>
          </a:xfrm>
          <a:prstGeom prst="rect">
            <a:avLst/>
          </a:prstGeom>
          <a:noFill/>
        </p:spPr>
        <p:txBody>
          <a:bodyPr wrap="square" rtlCol="0">
            <a:spAutoFit/>
          </a:bodyPr>
          <a:lstStyle/>
          <a:p>
            <a:r>
              <a:rPr lang="en-US" altLang="ja-JP" sz="1100" b="1" i="0" dirty="0">
                <a:effectLst/>
                <a:latin typeface="メイリオ" panose="020B0604030504040204" pitchFamily="50" charset="-128"/>
                <a:ea typeface="メイリオ" panose="020B0604030504040204" pitchFamily="50" charset="-128"/>
              </a:rPr>
              <a:t>【A3】</a:t>
            </a:r>
            <a:r>
              <a:rPr lang="ja-JP" altLang="en-US" sz="1100" b="0" i="0" dirty="0">
                <a:solidFill>
                  <a:srgbClr val="11181D"/>
                </a:solidFill>
                <a:effectLst/>
                <a:latin typeface="メイリオ" panose="020B0604030504040204" pitchFamily="50" charset="-128"/>
                <a:ea typeface="メイリオ" panose="020B0604030504040204" pitchFamily="50" charset="-128"/>
              </a:rPr>
              <a:t>足場の組立て等作業従事者必携ー特別教育用テキストー（</a:t>
            </a:r>
            <a:r>
              <a:rPr lang="en-US" altLang="ja-JP" sz="1100" b="0" i="0" dirty="0">
                <a:solidFill>
                  <a:srgbClr val="000000"/>
                </a:solidFill>
                <a:effectLst/>
                <a:latin typeface="Noto Sans Japanese"/>
              </a:rPr>
              <a:t>No.120305</a:t>
            </a:r>
            <a:r>
              <a:rPr lang="ja-JP" altLang="en-US" sz="1100" b="0" i="0" dirty="0">
                <a:solidFill>
                  <a:srgbClr val="11181D"/>
                </a:solidFill>
                <a:effectLst/>
                <a:latin typeface="メイリオ" panose="020B0604030504040204" pitchFamily="50" charset="-128"/>
                <a:ea typeface="メイリオ" panose="020B0604030504040204" pitchFamily="50" charset="-128"/>
              </a:rPr>
              <a:t>）をお取り</a:t>
            </a:r>
            <a:endParaRPr lang="en-US" altLang="ja-JP" sz="1100" b="0" i="0" dirty="0">
              <a:solidFill>
                <a:srgbClr val="11181D"/>
              </a:solidFill>
              <a:effectLst/>
              <a:latin typeface="メイリオ" panose="020B0604030504040204" pitchFamily="50" charset="-128"/>
              <a:ea typeface="メイリオ" panose="020B0604030504040204" pitchFamily="50" charset="-128"/>
            </a:endParaRPr>
          </a:p>
          <a:p>
            <a:r>
              <a:rPr lang="ja-JP" altLang="en-US" sz="1100" dirty="0">
                <a:solidFill>
                  <a:srgbClr val="11181D"/>
                </a:solidFill>
                <a:latin typeface="メイリオ" panose="020B0604030504040204" pitchFamily="50" charset="-128"/>
                <a:ea typeface="メイリオ" panose="020B0604030504040204" pitchFamily="50" charset="-128"/>
              </a:rPr>
              <a:t>　　 </a:t>
            </a:r>
            <a:r>
              <a:rPr lang="ja-JP" altLang="en-US" sz="1100" b="0" i="0" dirty="0">
                <a:solidFill>
                  <a:srgbClr val="11181D"/>
                </a:solidFill>
                <a:effectLst/>
                <a:latin typeface="メイリオ" panose="020B0604030504040204" pitchFamily="50" charset="-128"/>
                <a:ea typeface="メイリオ" panose="020B0604030504040204" pitchFamily="50" charset="-128"/>
              </a:rPr>
              <a:t>　寄せ可能です。</a:t>
            </a:r>
            <a:r>
              <a:rPr kumimoji="1" lang="ja-JP" altLang="en-US" sz="1100" dirty="0">
                <a:solidFill>
                  <a:srgbClr val="11181D"/>
                </a:solidFill>
                <a:latin typeface="メイリオ" panose="020B0604030504040204" pitchFamily="50" charset="-128"/>
                <a:ea typeface="メイリオ" panose="020B0604030504040204" pitchFamily="50" charset="-128"/>
              </a:rPr>
              <a:t>詳しくはお問い合わせください。</a:t>
            </a:r>
            <a:endParaRPr kumimoji="1" lang="en-US" altLang="ja-JP" sz="1100" dirty="0">
              <a:latin typeface="メイリオ" panose="020B0604030504040204" pitchFamily="50" charset="-128"/>
              <a:ea typeface="メイリオ" panose="020B0604030504040204" pitchFamily="50" charset="-128"/>
            </a:endParaRPr>
          </a:p>
          <a:p>
            <a:endParaRPr kumimoji="1" lang="ja-JP" altLang="en-US" dirty="0"/>
          </a:p>
        </p:txBody>
      </p:sp>
      <p:sp>
        <p:nvSpPr>
          <p:cNvPr id="15" name="テキスト ボックス 14">
            <a:extLst>
              <a:ext uri="{FF2B5EF4-FFF2-40B4-BE49-F238E27FC236}">
                <a16:creationId xmlns:a16="http://schemas.microsoft.com/office/drawing/2014/main" id="{FC4F3A21-B8B8-486C-C169-AB8C05E9CF6F}"/>
              </a:ext>
            </a:extLst>
          </p:cNvPr>
          <p:cNvSpPr txBox="1"/>
          <p:nvPr/>
        </p:nvSpPr>
        <p:spPr>
          <a:xfrm>
            <a:off x="481265" y="6823218"/>
            <a:ext cx="5763126" cy="430887"/>
          </a:xfrm>
          <a:prstGeom prst="rect">
            <a:avLst/>
          </a:prstGeom>
          <a:noFill/>
        </p:spPr>
        <p:txBody>
          <a:bodyPr wrap="square" rtlCol="0">
            <a:spAutoFit/>
          </a:bodyPr>
          <a:lstStyle/>
          <a:p>
            <a:r>
              <a:rPr lang="en-US" altLang="ja-JP" sz="1100" b="1" i="0" dirty="0">
                <a:effectLst/>
                <a:latin typeface="メイリオ" panose="020B0604030504040204" pitchFamily="50" charset="-128"/>
                <a:ea typeface="メイリオ" panose="020B0604030504040204" pitchFamily="50" charset="-128"/>
              </a:rPr>
              <a:t>【Q</a:t>
            </a:r>
            <a:r>
              <a:rPr lang="en-US" altLang="ja-JP" sz="1100" b="1" dirty="0">
                <a:latin typeface="メイリオ" panose="020B0604030504040204" pitchFamily="50" charset="-128"/>
                <a:ea typeface="メイリオ" panose="020B0604030504040204" pitchFamily="50" charset="-128"/>
              </a:rPr>
              <a:t>4</a:t>
            </a:r>
            <a:r>
              <a:rPr lang="en-US" altLang="ja-JP" sz="1100" b="1" i="0" dirty="0">
                <a:effectLst/>
                <a:latin typeface="メイリオ" panose="020B0604030504040204" pitchFamily="50" charset="-128"/>
                <a:ea typeface="メイリオ" panose="020B0604030504040204" pitchFamily="50" charset="-128"/>
              </a:rPr>
              <a:t>】</a:t>
            </a:r>
            <a:r>
              <a:rPr lang="ja-JP" altLang="en-US" sz="1100" i="0" dirty="0">
                <a:effectLst/>
                <a:latin typeface="メイリオ" panose="020B0604030504040204" pitchFamily="50" charset="-128"/>
                <a:ea typeface="メイリオ" panose="020B0604030504040204" pitchFamily="50" charset="-128"/>
              </a:rPr>
              <a:t>修了証はどのようにすればよいですか？</a:t>
            </a:r>
            <a:br>
              <a:rPr lang="ja-JP" altLang="en-US" sz="1100" i="0" dirty="0">
                <a:effectLst/>
                <a:latin typeface="メイリオ" panose="020B0604030504040204" pitchFamily="50" charset="-128"/>
                <a:ea typeface="メイリオ" panose="020B0604030504040204" pitchFamily="50" charset="-128"/>
              </a:rPr>
            </a:br>
            <a:endParaRPr kumimoji="1" lang="ja-JP" altLang="en-US" sz="1100" dirty="0"/>
          </a:p>
        </p:txBody>
      </p:sp>
      <p:sp>
        <p:nvSpPr>
          <p:cNvPr id="16" name="テキスト ボックス 15">
            <a:extLst>
              <a:ext uri="{FF2B5EF4-FFF2-40B4-BE49-F238E27FC236}">
                <a16:creationId xmlns:a16="http://schemas.microsoft.com/office/drawing/2014/main" id="{7DAD3AFC-D14D-AA69-1525-40C6F0B0C082}"/>
              </a:ext>
            </a:extLst>
          </p:cNvPr>
          <p:cNvSpPr txBox="1"/>
          <p:nvPr/>
        </p:nvSpPr>
        <p:spPr>
          <a:xfrm>
            <a:off x="481265" y="7051167"/>
            <a:ext cx="5642810" cy="938719"/>
          </a:xfrm>
          <a:prstGeom prst="rect">
            <a:avLst/>
          </a:prstGeom>
          <a:noFill/>
        </p:spPr>
        <p:txBody>
          <a:bodyPr wrap="square" rtlCol="0">
            <a:spAutoFit/>
          </a:bodyPr>
          <a:lstStyle/>
          <a:p>
            <a:r>
              <a:rPr lang="en-US" altLang="ja-JP" sz="1100" b="1" i="0" dirty="0">
                <a:effectLst/>
                <a:latin typeface="メイリオ" panose="020B0604030504040204" pitchFamily="50" charset="-128"/>
                <a:ea typeface="メイリオ" panose="020B0604030504040204" pitchFamily="50" charset="-128"/>
              </a:rPr>
              <a:t>【A4】</a:t>
            </a:r>
            <a:r>
              <a:rPr lang="ja-JP" altLang="en-US" sz="1100" b="0" i="0" dirty="0">
                <a:solidFill>
                  <a:srgbClr val="000000"/>
                </a:solidFill>
                <a:effectLst/>
                <a:latin typeface="メイリオ" panose="020B0604030504040204" pitchFamily="50" charset="-128"/>
                <a:ea typeface="メイリオ" panose="020B0604030504040204" pitchFamily="50" charset="-128"/>
              </a:rPr>
              <a:t>特別教育の修了証については、実施した会社又は機関が任意で発行するもので</a:t>
            </a:r>
            <a:endParaRPr lang="en-US" altLang="ja-JP" sz="1100" b="0" i="0" dirty="0">
              <a:solidFill>
                <a:srgbClr val="000000"/>
              </a:solidFill>
              <a:effectLst/>
              <a:latin typeface="メイリオ" panose="020B0604030504040204" pitchFamily="50" charset="-128"/>
              <a:ea typeface="メイリオ" panose="020B0604030504040204" pitchFamily="50" charset="-128"/>
            </a:endParaRPr>
          </a:p>
          <a:p>
            <a:r>
              <a:rPr lang="en-US" altLang="ja-JP" sz="1100" dirty="0">
                <a:solidFill>
                  <a:srgbClr val="000000"/>
                </a:solidFill>
                <a:latin typeface="メイリオ" panose="020B0604030504040204" pitchFamily="50" charset="-128"/>
                <a:ea typeface="メイリオ" panose="020B0604030504040204" pitchFamily="50" charset="-128"/>
              </a:rPr>
              <a:t>          </a:t>
            </a:r>
            <a:r>
              <a:rPr lang="ja-JP" altLang="en-US" sz="1100" b="0" i="0" dirty="0">
                <a:solidFill>
                  <a:srgbClr val="000000"/>
                </a:solidFill>
                <a:effectLst/>
                <a:latin typeface="メイリオ" panose="020B0604030504040204" pitchFamily="50" charset="-128"/>
                <a:ea typeface="メイリオ" panose="020B0604030504040204" pitchFamily="50" charset="-128"/>
              </a:rPr>
              <a:t>す</a:t>
            </a:r>
            <a:r>
              <a:rPr lang="ja-JP" altLang="en-US" sz="1100" i="0" dirty="0">
                <a:effectLst/>
                <a:latin typeface="メイリオ" panose="020B0604030504040204" pitchFamily="50" charset="-128"/>
                <a:ea typeface="メイリオ" panose="020B0604030504040204" pitchFamily="50" charset="-128"/>
              </a:rPr>
              <a:t>が、労働安全衛生法に基づいて事業主が実施しなければならない各種の安全</a:t>
            </a:r>
            <a:endParaRPr lang="en-US" altLang="ja-JP" sz="1100" i="0" dirty="0">
              <a:effectLst/>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          </a:t>
            </a:r>
            <a:r>
              <a:rPr lang="ja-JP" altLang="en-US" sz="1100" i="0" dirty="0">
                <a:effectLst/>
                <a:latin typeface="メイリオ" panose="020B0604030504040204" pitchFamily="50" charset="-128"/>
                <a:ea typeface="メイリオ" panose="020B0604030504040204" pitchFamily="50" charset="-128"/>
              </a:rPr>
              <a:t>衛生教育（特別教育、職長・安責者教育等）を修了したことを記録するための</a:t>
            </a:r>
            <a:endParaRPr lang="en-US" altLang="ja-JP" sz="1100" i="0" dirty="0">
              <a:effectLst/>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          </a:t>
            </a:r>
            <a:r>
              <a:rPr lang="ja-JP" altLang="en-US" sz="1100" i="0" dirty="0">
                <a:effectLst/>
                <a:latin typeface="メイリオ" panose="020B0604030504040204" pitchFamily="50" charset="-128"/>
                <a:ea typeface="メイリオ" panose="020B0604030504040204" pitchFamily="50" charset="-128"/>
              </a:rPr>
              <a:t>安全衛生教育手帳（</a:t>
            </a:r>
            <a:r>
              <a:rPr lang="en-US" altLang="ja-JP" sz="1100" b="0" i="0" dirty="0">
                <a:solidFill>
                  <a:srgbClr val="000000"/>
                </a:solidFill>
                <a:effectLst/>
                <a:latin typeface="メイリオ" panose="020B0604030504040204" pitchFamily="50" charset="-128"/>
                <a:ea typeface="メイリオ" panose="020B0604030504040204" pitchFamily="50" charset="-128"/>
              </a:rPr>
              <a:t>No.147000</a:t>
            </a:r>
            <a:r>
              <a:rPr lang="ja-JP" altLang="en-US" sz="1100" i="0" dirty="0">
                <a:effectLst/>
                <a:latin typeface="メイリオ" panose="020B0604030504040204" pitchFamily="50" charset="-128"/>
                <a:ea typeface="メイリオ" panose="020B0604030504040204" pitchFamily="50" charset="-128"/>
              </a:rPr>
              <a:t>）をお取り寄せすることが可能です。</a:t>
            </a:r>
            <a:r>
              <a:rPr kumimoji="1" lang="ja-JP" altLang="en-US" sz="1100" dirty="0">
                <a:latin typeface="メイリオ" panose="020B0604030504040204" pitchFamily="50" charset="-128"/>
                <a:ea typeface="メイリオ" panose="020B0604030504040204" pitchFamily="50" charset="-128"/>
              </a:rPr>
              <a:t>詳しくは</a:t>
            </a:r>
            <a:endParaRPr kumimoji="1" lang="en-US" altLang="ja-JP" sz="1100" dirty="0">
              <a:latin typeface="メイリオ" panose="020B0604030504040204" pitchFamily="50" charset="-128"/>
              <a:ea typeface="メイリオ" panose="020B0604030504040204" pitchFamily="50" charset="-128"/>
            </a:endParaRPr>
          </a:p>
          <a:p>
            <a:r>
              <a:rPr kumimoji="1" lang="en-US" altLang="ja-JP" sz="1100" dirty="0">
                <a:latin typeface="メイリオ" panose="020B0604030504040204" pitchFamily="50" charset="-128"/>
                <a:ea typeface="メイリオ" panose="020B0604030504040204" pitchFamily="50" charset="-128"/>
              </a:rPr>
              <a:t>          </a:t>
            </a:r>
            <a:r>
              <a:rPr kumimoji="1" lang="ja-JP" altLang="en-US" sz="1100" dirty="0">
                <a:latin typeface="メイリオ" panose="020B0604030504040204" pitchFamily="50" charset="-128"/>
                <a:ea typeface="メイリオ" panose="020B0604030504040204" pitchFamily="50" charset="-128"/>
              </a:rPr>
              <a:t>お問い合わせください。</a:t>
            </a:r>
            <a:endParaRPr kumimoji="1" lang="ja-JP" altLang="en-US"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81D6D1F2-EF67-C7B9-6185-E0490DC3633B}"/>
              </a:ext>
            </a:extLst>
          </p:cNvPr>
          <p:cNvSpPr txBox="1"/>
          <p:nvPr/>
        </p:nvSpPr>
        <p:spPr>
          <a:xfrm>
            <a:off x="481265" y="8029005"/>
            <a:ext cx="5763126" cy="430887"/>
          </a:xfrm>
          <a:prstGeom prst="rect">
            <a:avLst/>
          </a:prstGeom>
          <a:noFill/>
        </p:spPr>
        <p:txBody>
          <a:bodyPr wrap="square" rtlCol="0">
            <a:spAutoFit/>
          </a:bodyPr>
          <a:lstStyle/>
          <a:p>
            <a:r>
              <a:rPr lang="en-US" altLang="ja-JP" sz="1100" b="1" i="0" dirty="0">
                <a:effectLst/>
                <a:latin typeface="メイリオ" panose="020B0604030504040204" pitchFamily="50" charset="-128"/>
                <a:ea typeface="メイリオ" panose="020B0604030504040204" pitchFamily="50" charset="-128"/>
              </a:rPr>
              <a:t>【Q</a:t>
            </a:r>
            <a:r>
              <a:rPr lang="en-US" altLang="ja-JP" sz="1100" b="1" dirty="0">
                <a:latin typeface="メイリオ" panose="020B0604030504040204" pitchFamily="50" charset="-128"/>
                <a:ea typeface="メイリオ" panose="020B0604030504040204" pitchFamily="50" charset="-128"/>
              </a:rPr>
              <a:t>5</a:t>
            </a:r>
            <a:r>
              <a:rPr lang="en-US" altLang="ja-JP" sz="1100" b="1" i="0" dirty="0">
                <a:effectLst/>
                <a:latin typeface="メイリオ" panose="020B0604030504040204" pitchFamily="50" charset="-128"/>
                <a:ea typeface="メイリオ" panose="020B0604030504040204" pitchFamily="50" charset="-128"/>
              </a:rPr>
              <a:t>】</a:t>
            </a:r>
            <a:r>
              <a:rPr lang="ja-JP" altLang="en-US" sz="1100" i="0" dirty="0">
                <a:effectLst/>
                <a:latin typeface="メイリオ" panose="020B0604030504040204" pitchFamily="50" charset="-128"/>
                <a:ea typeface="メイリオ" panose="020B0604030504040204" pitchFamily="50" charset="-128"/>
              </a:rPr>
              <a:t>特別教育の記録について教えてください。</a:t>
            </a:r>
            <a:br>
              <a:rPr lang="ja-JP" altLang="en-US" sz="1100" i="0" dirty="0">
                <a:effectLst/>
                <a:latin typeface="メイリオ" panose="020B0604030504040204" pitchFamily="50" charset="-128"/>
                <a:ea typeface="メイリオ" panose="020B0604030504040204" pitchFamily="50" charset="-128"/>
              </a:rPr>
            </a:br>
            <a:endParaRPr kumimoji="1" lang="ja-JP" altLang="en-US" sz="1100" dirty="0"/>
          </a:p>
        </p:txBody>
      </p:sp>
      <p:sp>
        <p:nvSpPr>
          <p:cNvPr id="18" name="テキスト ボックス 17">
            <a:extLst>
              <a:ext uri="{FF2B5EF4-FFF2-40B4-BE49-F238E27FC236}">
                <a16:creationId xmlns:a16="http://schemas.microsoft.com/office/drawing/2014/main" id="{8FE12CB0-C937-7985-56B7-2CF7DC77808F}"/>
              </a:ext>
            </a:extLst>
          </p:cNvPr>
          <p:cNvSpPr txBox="1"/>
          <p:nvPr/>
        </p:nvSpPr>
        <p:spPr>
          <a:xfrm>
            <a:off x="481265" y="8268512"/>
            <a:ext cx="5642810" cy="600164"/>
          </a:xfrm>
          <a:prstGeom prst="rect">
            <a:avLst/>
          </a:prstGeom>
          <a:noFill/>
        </p:spPr>
        <p:txBody>
          <a:bodyPr wrap="square" rtlCol="0">
            <a:spAutoFit/>
          </a:bodyPr>
          <a:lstStyle/>
          <a:p>
            <a:r>
              <a:rPr lang="en-US" altLang="ja-JP" sz="1100" b="1" i="0" dirty="0">
                <a:effectLst/>
                <a:latin typeface="メイリオ" panose="020B0604030504040204" pitchFamily="50" charset="-128"/>
                <a:ea typeface="メイリオ" panose="020B0604030504040204" pitchFamily="50" charset="-128"/>
              </a:rPr>
              <a:t>【A5】</a:t>
            </a:r>
            <a:r>
              <a:rPr lang="zh-TW" altLang="en-US" sz="1100" dirty="0">
                <a:latin typeface="メイリオ" panose="020B0604030504040204" pitchFamily="50" charset="-128"/>
                <a:ea typeface="メイリオ" panose="020B0604030504040204" pitchFamily="50" charset="-128"/>
              </a:rPr>
              <a:t>労働安全衛生規則</a:t>
            </a:r>
            <a:r>
              <a:rPr lang="ja-JP" altLang="en-US" sz="1100" dirty="0">
                <a:latin typeface="メイリオ" panose="020B0604030504040204" pitchFamily="50" charset="-128"/>
                <a:ea typeface="メイリオ" panose="020B0604030504040204" pitchFamily="50" charset="-128"/>
              </a:rPr>
              <a:t>第</a:t>
            </a:r>
            <a:r>
              <a:rPr lang="en-US" altLang="ja-JP" sz="1100" dirty="0">
                <a:latin typeface="メイリオ" panose="020B0604030504040204" pitchFamily="50" charset="-128"/>
                <a:ea typeface="メイリオ" panose="020B0604030504040204" pitchFamily="50" charset="-128"/>
              </a:rPr>
              <a:t>38</a:t>
            </a:r>
            <a:r>
              <a:rPr lang="ja-JP" altLang="en-US" sz="1100" dirty="0">
                <a:latin typeface="メイリオ" panose="020B0604030504040204" pitchFamily="50" charset="-128"/>
                <a:ea typeface="メイリオ" panose="020B0604030504040204" pitchFamily="50" charset="-128"/>
              </a:rPr>
              <a:t>条　事業者は、特別教育を行なったときは、当該特別教</a:t>
            </a:r>
            <a:endParaRPr lang="en-US" altLang="ja-JP" sz="1100" dirty="0">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          </a:t>
            </a:r>
            <a:r>
              <a:rPr lang="ja-JP" altLang="en-US" sz="1100" dirty="0">
                <a:latin typeface="メイリオ" panose="020B0604030504040204" pitchFamily="50" charset="-128"/>
                <a:ea typeface="メイリオ" panose="020B0604030504040204" pitchFamily="50" charset="-128"/>
              </a:rPr>
              <a:t>育の受講者、科目等の記録を作成して、 これを３年間保存しておかなければな</a:t>
            </a:r>
            <a:endParaRPr lang="en-US" altLang="ja-JP" sz="1100" dirty="0">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          </a:t>
            </a:r>
            <a:r>
              <a:rPr lang="ja-JP" altLang="en-US" sz="1100" dirty="0">
                <a:latin typeface="メイリオ" panose="020B0604030504040204" pitchFamily="50" charset="-128"/>
                <a:ea typeface="メイリオ" panose="020B0604030504040204" pitchFamily="50" charset="-128"/>
              </a:rPr>
              <a:t>らない。</a:t>
            </a:r>
            <a:endParaRPr kumimoji="1" lang="ja-JP" altLang="en-US"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B14C2C8B-1769-CDF7-82A1-E48ADE54BBA1}"/>
              </a:ext>
            </a:extLst>
          </p:cNvPr>
          <p:cNvSpPr txBox="1"/>
          <p:nvPr/>
        </p:nvSpPr>
        <p:spPr>
          <a:xfrm>
            <a:off x="607595" y="8945470"/>
            <a:ext cx="5642810" cy="276999"/>
          </a:xfrm>
          <a:prstGeom prst="rect">
            <a:avLst/>
          </a:prstGeom>
          <a:noFill/>
          <a:ln>
            <a:solidFill>
              <a:schemeClr val="tx1"/>
            </a:solidFill>
          </a:ln>
        </p:spPr>
        <p:txBody>
          <a:bodyPr wrap="square" rtlCol="0">
            <a:spAutoFit/>
          </a:bodyPr>
          <a:lstStyle/>
          <a:p>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その他詳しくは厚生労働省</a:t>
            </a:r>
            <a:r>
              <a:rPr kumimoji="1" lang="en-US" altLang="ja-JP" sz="1200" dirty="0">
                <a:latin typeface="メイリオ" panose="020B0604030504040204" pitchFamily="50" charset="-128"/>
                <a:ea typeface="メイリオ" panose="020B0604030504040204" pitchFamily="50" charset="-128"/>
              </a:rPr>
              <a:t>HP</a:t>
            </a:r>
            <a:r>
              <a:rPr kumimoji="1" lang="ja-JP" altLang="en-US" sz="1200" dirty="0">
                <a:latin typeface="メイリオ" panose="020B0604030504040204" pitchFamily="50" charset="-128"/>
                <a:ea typeface="メイリオ" panose="020B0604030504040204" pitchFamily="50" charset="-128"/>
              </a:rPr>
              <a:t>または最寄りの監督署へお問い合わせください。</a:t>
            </a:r>
          </a:p>
        </p:txBody>
      </p:sp>
      <p:sp>
        <p:nvSpPr>
          <p:cNvPr id="20" name="テキスト ボックス 19">
            <a:extLst>
              <a:ext uri="{FF2B5EF4-FFF2-40B4-BE49-F238E27FC236}">
                <a16:creationId xmlns:a16="http://schemas.microsoft.com/office/drawing/2014/main" id="{CF03C3B3-F804-ED48-4367-1FE4161118C0}"/>
              </a:ext>
            </a:extLst>
          </p:cNvPr>
          <p:cNvSpPr txBox="1"/>
          <p:nvPr/>
        </p:nvSpPr>
        <p:spPr>
          <a:xfrm>
            <a:off x="3116178" y="9424062"/>
            <a:ext cx="3497181" cy="369332"/>
          </a:xfrm>
          <a:prstGeom prst="rect">
            <a:avLst/>
          </a:prstGeom>
          <a:noFill/>
        </p:spPr>
        <p:txBody>
          <a:bodyPr wrap="square" rtlCol="0">
            <a:spAutoFit/>
          </a:bodyPr>
          <a:lstStyle/>
          <a:p>
            <a:pPr algn="r"/>
            <a:r>
              <a:rPr kumimoji="1" lang="ja-JP" altLang="en-US" sz="900" dirty="0">
                <a:latin typeface="メイリオ" panose="020B0604030504040204" pitchFamily="50" charset="-128"/>
                <a:ea typeface="メイリオ" panose="020B0604030504040204" pitchFamily="50" charset="-128"/>
              </a:rPr>
              <a:t>建設業労働災害防止協会千葉県支部　かずさ分会</a:t>
            </a:r>
            <a:endParaRPr kumimoji="1" lang="en-US" altLang="ja-JP" sz="900" dirty="0">
              <a:latin typeface="メイリオ" panose="020B0604030504040204" pitchFamily="50" charset="-128"/>
              <a:ea typeface="メイリオ" panose="020B0604030504040204" pitchFamily="50" charset="-128"/>
            </a:endParaRPr>
          </a:p>
          <a:p>
            <a:pPr algn="r"/>
            <a:r>
              <a:rPr kumimoji="1" lang="en-US" altLang="ja-JP" sz="900" dirty="0">
                <a:latin typeface="メイリオ" panose="020B0604030504040204" pitchFamily="50" charset="-128"/>
                <a:ea typeface="メイリオ" panose="020B0604030504040204" pitchFamily="50" charset="-128"/>
              </a:rPr>
              <a:t>TEL0438-38-4631</a:t>
            </a:r>
            <a:endParaRPr kumimoji="1" lang="ja-JP" altLang="en-US"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9185612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319</TotalTime>
  <Words>546</Words>
  <Application>Microsoft Office PowerPoint</Application>
  <PresentationFormat>A4 210 x 297 mm</PresentationFormat>
  <Paragraphs>40</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Noto Sans Japanese</vt:lpstr>
      <vt:lpstr>メイリオ</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kensaibou</dc:creator>
  <cp:lastModifiedBy>kensaibou</cp:lastModifiedBy>
  <cp:revision>4</cp:revision>
  <cp:lastPrinted>2023-08-09T23:54:17Z</cp:lastPrinted>
  <dcterms:created xsi:type="dcterms:W3CDTF">2023-08-09T02:23:57Z</dcterms:created>
  <dcterms:modified xsi:type="dcterms:W3CDTF">2023-11-02T02:04:55Z</dcterms:modified>
</cp:coreProperties>
</file>